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</p:sldIdLst>
  <p:sldSz cx="5029200" cy="3886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15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283" d="100"/>
          <a:sy n="283" d="100"/>
        </p:scale>
        <p:origin x="2376" y="222"/>
      </p:cViewPr>
      <p:guideLst>
        <p:guide orient="horz" pos="1224"/>
        <p:guide pos="15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636006"/>
            <a:ext cx="4274820" cy="1352973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041155"/>
            <a:ext cx="3771900" cy="938265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9DF6-26D3-4098-96C3-7F05A3F428A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8F98-9537-4602-89CB-5947D1CF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5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9DF6-26D3-4098-96C3-7F05A3F428A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8F98-9537-4602-89CB-5947D1CF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9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206904"/>
            <a:ext cx="1084421" cy="3293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206904"/>
            <a:ext cx="3190399" cy="3293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9DF6-26D3-4098-96C3-7F05A3F428A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8F98-9537-4602-89CB-5947D1CF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1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alphaModFix amt="2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8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9DF6-26D3-4098-96C3-7F05A3F428A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8F98-9537-4602-89CB-5947D1CF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0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968852"/>
            <a:ext cx="4337685" cy="1616551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2600697"/>
            <a:ext cx="4337685" cy="850106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9DF6-26D3-4098-96C3-7F05A3F428A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8F98-9537-4602-89CB-5947D1CF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8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034521"/>
            <a:ext cx="2137410" cy="24657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034521"/>
            <a:ext cx="2137410" cy="24657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9DF6-26D3-4098-96C3-7F05A3F428A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8F98-9537-4602-89CB-5947D1CF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6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206905"/>
            <a:ext cx="4337685" cy="7511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952659"/>
            <a:ext cx="2127587" cy="466883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1419543"/>
            <a:ext cx="2127587" cy="2087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952659"/>
            <a:ext cx="2138065" cy="466883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1419543"/>
            <a:ext cx="2138065" cy="2087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9DF6-26D3-4098-96C3-7F05A3F428A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8F98-9537-4602-89CB-5947D1CF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9DF6-26D3-4098-96C3-7F05A3F428A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8F98-9537-4602-89CB-5947D1CF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5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9DF6-26D3-4098-96C3-7F05A3F428A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8F98-9537-4602-89CB-5947D1CF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4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259080"/>
            <a:ext cx="1622048" cy="90678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559542"/>
            <a:ext cx="2546033" cy="2761721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165860"/>
            <a:ext cx="1622048" cy="2159900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9DF6-26D3-4098-96C3-7F05A3F428A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8F98-9537-4602-89CB-5947D1CF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9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259080"/>
            <a:ext cx="1622048" cy="90678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559542"/>
            <a:ext cx="2546033" cy="2761721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165860"/>
            <a:ext cx="1622048" cy="2159900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9DF6-26D3-4098-96C3-7F05A3F428A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8F98-9537-4602-89CB-5947D1CF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5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206905"/>
            <a:ext cx="4337685" cy="751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034521"/>
            <a:ext cx="4337685" cy="2465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3601933"/>
            <a:ext cx="1131570" cy="20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9DF6-26D3-4098-96C3-7F05A3F428A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3601933"/>
            <a:ext cx="1697355" cy="20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3601933"/>
            <a:ext cx="1131570" cy="20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98F98-9537-4602-89CB-5947D1CFD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1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engineering.com/Cherokee/trickum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D6DA2D-F134-4440-B007-A07ADF3FC3DD}"/>
              </a:ext>
            </a:extLst>
          </p:cNvPr>
          <p:cNvSpPr txBox="1"/>
          <p:nvPr/>
        </p:nvSpPr>
        <p:spPr>
          <a:xfrm>
            <a:off x="243495" y="815406"/>
            <a:ext cx="1543350" cy="26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2" baseline="30000" dirty="0"/>
              <a:t>ENGINEERING DEPARTMENT </a:t>
            </a:r>
          </a:p>
          <a:p>
            <a:r>
              <a:rPr lang="en-US" sz="552" baseline="30000" dirty="0"/>
              <a:t>1130 BLUFFS PARKWAY</a:t>
            </a:r>
          </a:p>
          <a:p>
            <a:r>
              <a:rPr lang="en-US" sz="552" baseline="30000" dirty="0">
                <a:latin typeface="HelveticaNeueLT Com 55 Roman" panose="020B0604020202020204" pitchFamily="34" charset="0"/>
              </a:rPr>
              <a:t>CANTON, GA 30114</a:t>
            </a:r>
            <a:endParaRPr lang="en-US" sz="1320" baseline="30000" dirty="0">
              <a:latin typeface="HelveticaNeueLT Com 55 Roman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28CAB6-1AA1-4F2F-9438-61E5C222B5F4}"/>
              </a:ext>
            </a:extLst>
          </p:cNvPr>
          <p:cNvSpPr/>
          <p:nvPr/>
        </p:nvSpPr>
        <p:spPr>
          <a:xfrm>
            <a:off x="4179243" y="296777"/>
            <a:ext cx="606462" cy="606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52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E77E75-8882-4491-BE5E-4BFB053207BF}"/>
              </a:ext>
            </a:extLst>
          </p:cNvPr>
          <p:cNvSpPr txBox="1"/>
          <p:nvPr/>
        </p:nvSpPr>
        <p:spPr>
          <a:xfrm>
            <a:off x="4209736" y="392213"/>
            <a:ext cx="718880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5"/>
              <a:t>PRSRT STD</a:t>
            </a:r>
          </a:p>
          <a:p>
            <a:r>
              <a:rPr lang="en-US" sz="605"/>
              <a:t>U.S. POSTAGE</a:t>
            </a:r>
          </a:p>
          <a:p>
            <a:r>
              <a:rPr lang="en-US" sz="605"/>
              <a:t>PAID</a:t>
            </a:r>
          </a:p>
          <a:p>
            <a:r>
              <a:rPr lang="en-US" sz="605"/>
              <a:t>ATLANTA, GA</a:t>
            </a:r>
            <a:endParaRPr lang="en-US" sz="605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D8B899-38A7-43A0-A798-980D98613783}"/>
              </a:ext>
            </a:extLst>
          </p:cNvPr>
          <p:cNvSpPr/>
          <p:nvPr/>
        </p:nvSpPr>
        <p:spPr>
          <a:xfrm>
            <a:off x="1476217" y="1683765"/>
            <a:ext cx="2070848" cy="592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52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E750B6-CE59-4F50-8FF3-50C82146CEAA}"/>
              </a:ext>
            </a:extLst>
          </p:cNvPr>
          <p:cNvSpPr txBox="1"/>
          <p:nvPr/>
        </p:nvSpPr>
        <p:spPr>
          <a:xfrm>
            <a:off x="1559052" y="1771041"/>
            <a:ext cx="1692178" cy="34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2" baseline="30000"/>
              <a:t>*********ECRWSSEDDM****</a:t>
            </a:r>
          </a:p>
          <a:p>
            <a:endParaRPr lang="en-US" sz="552" baseline="30000"/>
          </a:p>
          <a:p>
            <a:endParaRPr lang="en-US" sz="552" baseline="30000"/>
          </a:p>
          <a:p>
            <a:r>
              <a:rPr lang="en-US" sz="552" baseline="30000"/>
              <a:t>Postal Customer</a:t>
            </a:r>
            <a:endParaRPr lang="en-US" sz="552" dirty="0"/>
          </a:p>
        </p:txBody>
      </p:sp>
      <p:pic>
        <p:nvPicPr>
          <p:cNvPr id="1026" name="Picture 2" descr="Cherokee County, Georgia | Official Site of the Cherokee County Board of  Commissioners">
            <a:extLst>
              <a:ext uri="{FF2B5EF4-FFF2-40B4-BE49-F238E27FC236}">
                <a16:creationId xmlns:a16="http://schemas.microsoft.com/office/drawing/2014/main" id="{3327EB2C-8587-43C0-9156-154226D43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2" y="296777"/>
            <a:ext cx="672278" cy="4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2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105CE2-2F20-4AB5-A6E0-463BA759C830}"/>
              </a:ext>
            </a:extLst>
          </p:cNvPr>
          <p:cNvSpPr txBox="1"/>
          <p:nvPr/>
        </p:nvSpPr>
        <p:spPr>
          <a:xfrm>
            <a:off x="281224" y="280566"/>
            <a:ext cx="4332733" cy="27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0" b="1" baseline="30000" dirty="0">
                <a:latin typeface="ITC Avant Garde Std Cn" panose="020B0606020202020204" pitchFamily="34" charset="0"/>
              </a:rPr>
              <a:t>Online Information for The Proposed Intersection Improvements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6DA2D-F134-4440-B007-A07ADF3FC3DD}"/>
              </a:ext>
            </a:extLst>
          </p:cNvPr>
          <p:cNvSpPr txBox="1"/>
          <p:nvPr/>
        </p:nvSpPr>
        <p:spPr>
          <a:xfrm>
            <a:off x="280200" y="439173"/>
            <a:ext cx="4464698" cy="5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10" baseline="30000" dirty="0">
                <a:latin typeface="HelveticaNeueLT Com 55 Roman" panose="020B0604020202020204" pitchFamily="34" charset="0"/>
              </a:rPr>
              <a:t>In keeping with of Governor Brian Kemp’s directive to keep state government agencies functioning as Georgia combats the COVID-19 pandemic, Cherokee County is moving forward by placing project information and coordination into a web-based platform so that there will be no need for direct face-to-face contact.  We appreciate your participation in this process.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DEC67-03D0-49E9-8619-CFE3DAC07096}"/>
              </a:ext>
            </a:extLst>
          </p:cNvPr>
          <p:cNvSpPr txBox="1"/>
          <p:nvPr/>
        </p:nvSpPr>
        <p:spPr>
          <a:xfrm>
            <a:off x="280199" y="2411362"/>
            <a:ext cx="2634913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10" baseline="30000" dirty="0">
                <a:latin typeface="HelveticaNeueLT Com 55 Roman" panose="020B0604020202020204" pitchFamily="34" charset="0"/>
              </a:rPr>
              <a:t>The conceptual drawing, handout, and a comment card will be available online at the link below, from May 24, 2021 until June 18, 2021.</a:t>
            </a:r>
            <a:r>
              <a:rPr lang="en-US" sz="1210" baseline="30000" dirty="0">
                <a:solidFill>
                  <a:schemeClr val="accent4"/>
                </a:solidFill>
                <a:latin typeface="HelveticaNeueLT Com 55 Roman" panose="020B0604020202020204" pitchFamily="34" charset="0"/>
              </a:rPr>
              <a:t> </a:t>
            </a:r>
            <a:r>
              <a:rPr lang="en-US" sz="1210" baseline="30000" dirty="0">
                <a:latin typeface="HelveticaNeueLT Com 55 Roman" panose="020B0604020202020204" pitchFamily="34" charset="0"/>
              </a:rPr>
              <a:t>Cherokee County has proposed to improve the intersections of  SR 92 at CR 378/</a:t>
            </a:r>
            <a:r>
              <a:rPr lang="en-US" sz="1210" baseline="30000" dirty="0" err="1">
                <a:latin typeface="HelveticaNeueLT Com 55 Roman" panose="020B0604020202020204" pitchFamily="34" charset="0"/>
              </a:rPr>
              <a:t>Trickum</a:t>
            </a:r>
            <a:r>
              <a:rPr lang="en-US" sz="1210" baseline="30000" dirty="0">
                <a:latin typeface="HelveticaNeueLT Com 55 Roman" panose="020B0604020202020204" pitchFamily="34" charset="0"/>
              </a:rPr>
              <a:t> Road and convert the existing T-intersection at </a:t>
            </a:r>
            <a:r>
              <a:rPr lang="en-US" sz="1210" baseline="30000" dirty="0" err="1">
                <a:latin typeface="HelveticaNeueLT Com 55 Roman" panose="020B0604020202020204" pitchFamily="34" charset="0"/>
              </a:rPr>
              <a:t>Trickum</a:t>
            </a:r>
            <a:r>
              <a:rPr lang="en-US" sz="1210" baseline="30000" dirty="0">
                <a:latin typeface="HelveticaNeueLT Com 55 Roman" panose="020B0604020202020204" pitchFamily="34" charset="0"/>
              </a:rPr>
              <a:t> Road and </a:t>
            </a:r>
            <a:r>
              <a:rPr lang="en-US" sz="1210" baseline="30000" dirty="0" err="1">
                <a:latin typeface="HelveticaNeueLT Com 55 Roman" panose="020B0604020202020204" pitchFamily="34" charset="0"/>
              </a:rPr>
              <a:t>Gunnin</a:t>
            </a:r>
            <a:r>
              <a:rPr lang="en-US" sz="1210" baseline="30000" dirty="0">
                <a:latin typeface="HelveticaNeueLT Com 55 Roman" panose="020B0604020202020204" pitchFamily="34" charset="0"/>
              </a:rPr>
              <a:t> Road to a dual lane roundabout, PI Number 0016365.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EA209C-AFCF-47D4-A05E-11182474F7FB}"/>
              </a:ext>
            </a:extLst>
          </p:cNvPr>
          <p:cNvSpPr txBox="1"/>
          <p:nvPr/>
        </p:nvSpPr>
        <p:spPr>
          <a:xfrm>
            <a:off x="279175" y="3433170"/>
            <a:ext cx="22333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" baseline="30000" dirty="0">
                <a:latin typeface="HelveticaNeueLT Com 55 Roman" panose="020B0604020202020204" pitchFamily="34" charset="0"/>
              </a:rPr>
              <a:t>Project information for the SR 92 at CR 387/</a:t>
            </a:r>
            <a:r>
              <a:rPr lang="en-US" sz="880" baseline="30000" dirty="0" err="1">
                <a:latin typeface="HelveticaNeueLT Com 55 Roman" panose="020B0604020202020204" pitchFamily="34" charset="0"/>
              </a:rPr>
              <a:t>Trickum</a:t>
            </a:r>
            <a:r>
              <a:rPr lang="en-US" sz="880" baseline="30000" dirty="0">
                <a:latin typeface="HelveticaNeueLT Com 55 Roman" panose="020B0604020202020204" pitchFamily="34" charset="0"/>
              </a:rPr>
              <a:t> Road project is available online only at </a:t>
            </a:r>
            <a:r>
              <a:rPr lang="en-US" sz="880" baseline="30000" dirty="0">
                <a:latin typeface="HelveticaNeueLT Com 55 Roman" panose="020B0604020202020204" pitchFamily="34" charset="0"/>
                <a:hlinkClick r:id="rId3"/>
              </a:rPr>
              <a:t>http://www.seengineering.com/Cherokee/trickum/</a:t>
            </a:r>
            <a:endParaRPr lang="en-US" sz="880" baseline="30000" dirty="0">
              <a:latin typeface="HelveticaNeueLT Com 55 Roman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410A22-9EFE-4EF1-9504-3C7AFB4265C7}"/>
              </a:ext>
            </a:extLst>
          </p:cNvPr>
          <p:cNvGrpSpPr/>
          <p:nvPr/>
        </p:nvGrpSpPr>
        <p:grpSpPr>
          <a:xfrm>
            <a:off x="2915112" y="2411360"/>
            <a:ext cx="1697820" cy="742767"/>
            <a:chOff x="5406884" y="4408865"/>
            <a:chExt cx="3086946" cy="135048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142AE03-17D1-48BE-80B4-7CA9F4590CBF}"/>
                </a:ext>
              </a:extLst>
            </p:cNvPr>
            <p:cNvSpPr/>
            <p:nvPr/>
          </p:nvSpPr>
          <p:spPr>
            <a:xfrm>
              <a:off x="5406884" y="4408865"/>
              <a:ext cx="3086946" cy="1350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30"/>
                </a:spcAft>
              </a:pPr>
              <a:r>
                <a:rPr lang="en-US" sz="1210" b="1" baseline="30000" dirty="0">
                  <a:solidFill>
                    <a:srgbClr val="000000"/>
                  </a:solidFill>
                  <a:latin typeface="ITC Avant Garde Std Cn" panose="020B0606020202020204" pitchFamily="34" charset="0"/>
                </a:rPr>
                <a:t>Questions or Concerns</a:t>
              </a:r>
            </a:p>
            <a:p>
              <a:pPr marL="251460">
                <a:spcBef>
                  <a:spcPts val="330"/>
                </a:spcBef>
                <a:spcAft>
                  <a:spcPts val="330"/>
                </a:spcAft>
              </a:pPr>
              <a:r>
                <a:rPr lang="en-US" sz="1210" baseline="30000" dirty="0">
                  <a:solidFill>
                    <a:srgbClr val="000000"/>
                  </a:solidFill>
                  <a:latin typeface="HelveticaNeueLT Com 55 Roman" panose="020B0604020202020204" pitchFamily="34" charset="0"/>
                </a:rPr>
                <a:t>Jim Wilgus, PE </a:t>
              </a:r>
            </a:p>
            <a:p>
              <a:pPr marL="251460">
                <a:spcAft>
                  <a:spcPts val="330"/>
                </a:spcAft>
              </a:pPr>
              <a:r>
                <a:rPr lang="en-US" sz="1210" baseline="30000" dirty="0">
                  <a:solidFill>
                    <a:srgbClr val="000000"/>
                  </a:solidFill>
                  <a:latin typeface="HelveticaNeueLT Com 55 Roman" panose="020B0604020202020204" pitchFamily="34" charset="0"/>
                </a:rPr>
                <a:t>(770) 721-7818</a:t>
              </a:r>
            </a:p>
            <a:p>
              <a:pPr marL="251460">
                <a:spcAft>
                  <a:spcPts val="330"/>
                </a:spcAft>
              </a:pPr>
              <a:r>
                <a:rPr lang="en-US" sz="1210" baseline="30000" dirty="0">
                  <a:solidFill>
                    <a:srgbClr val="000000"/>
                  </a:solidFill>
                  <a:latin typeface="HelveticaNeueLT Com 55 Roman" panose="020B0604020202020204" pitchFamily="34" charset="0"/>
                </a:rPr>
                <a:t> jawilgus@cherokeega.com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DA982C0-E541-4235-B983-8CBF8D1DC2EF}"/>
                </a:ext>
              </a:extLst>
            </p:cNvPr>
            <p:cNvGrpSpPr/>
            <p:nvPr/>
          </p:nvGrpSpPr>
          <p:grpSpPr>
            <a:xfrm>
              <a:off x="5585779" y="4684261"/>
              <a:ext cx="396724" cy="1037789"/>
              <a:chOff x="5585779" y="4684261"/>
              <a:chExt cx="396724" cy="103778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80B05D7-6E45-4ADD-AED7-53ABF6417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5779" y="4684261"/>
                <a:ext cx="396724" cy="39672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5B4993D-BEE9-489A-BE89-EB24416E87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5779" y="5004793"/>
                <a:ext cx="396724" cy="39672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21C06A5-CBC8-45B0-B062-0E067A2A5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5779" y="5325326"/>
                <a:ext cx="396724" cy="396724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5074CF1-CCE1-47B2-8F35-1C80C5CE61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543" y="1042812"/>
            <a:ext cx="4672012" cy="1266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D9F1E0-ED49-463F-B450-5CAEAEF8B39A}"/>
              </a:ext>
            </a:extLst>
          </p:cNvPr>
          <p:cNvSpPr txBox="1"/>
          <p:nvPr/>
        </p:nvSpPr>
        <p:spPr>
          <a:xfrm>
            <a:off x="2916138" y="3288515"/>
            <a:ext cx="16978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" dirty="0">
                <a:effectLst/>
                <a:latin typeface="HelveticaNeueLT Com 55 Roman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Hardcopies will also be available 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540" dirty="0">
                <a:effectLst/>
                <a:latin typeface="HelveticaNeueLT Com 55 Roman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Cherokee County Conference Center, 1130 Bluffs Parkway Canton, </a:t>
            </a:r>
            <a:r>
              <a:rPr lang="en-US" sz="540">
                <a:effectLst/>
                <a:latin typeface="HelveticaNeueLT Com 55 Roman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GA 30114</a:t>
            </a:r>
            <a:endParaRPr lang="en-US" sz="540" dirty="0">
              <a:effectLst/>
              <a:latin typeface="HelveticaNeueLT Com 55 Roman" panose="020B06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540" dirty="0">
                <a:effectLst/>
                <a:latin typeface="HelveticaNeueLT Com 55 Roman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City of Woodstock City Hall Annex, 112453 HWY 92, Woodstock, GA 30188</a:t>
            </a:r>
            <a:endParaRPr lang="en-US" sz="540" dirty="0"/>
          </a:p>
        </p:txBody>
      </p:sp>
    </p:spTree>
    <p:extLst>
      <p:ext uri="{BB962C8B-B14F-4D97-AF65-F5344CB8AC3E}">
        <p14:creationId xmlns:p14="http://schemas.microsoft.com/office/powerpoint/2010/main" val="1251049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237</Words>
  <Application>Microsoft Office PowerPoint</Application>
  <PresentationFormat>Custom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HelveticaNeueLT Com 55 Roman</vt:lpstr>
      <vt:lpstr>ITC Avant Garde Std Cn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Figueroa, Madeleine M</dc:creator>
  <cp:lastModifiedBy>Cory Pfau</cp:lastModifiedBy>
  <cp:revision>18</cp:revision>
  <dcterms:created xsi:type="dcterms:W3CDTF">2020-03-24T19:38:46Z</dcterms:created>
  <dcterms:modified xsi:type="dcterms:W3CDTF">2021-05-12T15:25:36Z</dcterms:modified>
</cp:coreProperties>
</file>